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9"/>
  </p:notesMasterIdLst>
  <p:sldIdLst>
    <p:sldId id="256" r:id="rId2"/>
    <p:sldId id="257" r:id="rId3"/>
    <p:sldId id="258" r:id="rId4"/>
    <p:sldId id="259" r:id="rId5"/>
    <p:sldId id="306" r:id="rId6"/>
    <p:sldId id="307" r:id="rId7"/>
    <p:sldId id="263" r:id="rId8"/>
    <p:sldId id="261" r:id="rId9"/>
    <p:sldId id="264" r:id="rId10"/>
    <p:sldId id="308" r:id="rId11"/>
    <p:sldId id="309" r:id="rId12"/>
    <p:sldId id="310" r:id="rId13"/>
    <p:sldId id="268" r:id="rId14"/>
    <p:sldId id="269" r:id="rId15"/>
    <p:sldId id="280" r:id="rId16"/>
    <p:sldId id="288" r:id="rId17"/>
    <p:sldId id="286" r:id="rId18"/>
  </p:sldIdLst>
  <p:sldSz cx="9144000" cy="5143500" type="screen16x9"/>
  <p:notesSz cx="6858000" cy="9144000"/>
  <p:embeddedFontLst>
    <p:embeddedFont>
      <p:font typeface="Montserrat" panose="00000500000000000000" pitchFamily="2" charset="0"/>
      <p:regular r:id="rId20"/>
      <p:bold r:id="rId21"/>
      <p:italic r:id="rId22"/>
      <p:boldItalic r:id="rId23"/>
    </p:embeddedFont>
    <p:embeddedFont>
      <p:font typeface="Montserrat ExtraBold" panose="00000900000000000000" pitchFamily="2" charset="0"/>
      <p:bold r:id="rId24"/>
      <p:boldItalic r:id="rId25"/>
    </p:embeddedFont>
    <p:embeddedFont>
      <p:font typeface="Montserrat Medium" panose="000006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A9307E-29C5-4702-A841-7CE8C1D8D65A}">
  <a:tblStyle styleId="{7BA9307E-29C5-4702-A841-7CE8C1D8D6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60" autoAdjust="0"/>
  </p:normalViewPr>
  <p:slideViewPr>
    <p:cSldViewPr>
      <p:cViewPr varScale="1">
        <p:scale>
          <a:sx n="82" d="100"/>
          <a:sy n="82" d="100"/>
        </p:scale>
        <p:origin x="820" y="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2T09:05:04.5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23 0,'-3'5,"0"-1,1 1,0 0,0 0,0 1,1-1,0 0,0 0,0 1,0-1,1 0,0 11,0-1,-3 329,4-192,-1-141,1 0,0 0,0 0,2 0,-1 0,1 0,1-1,0 0,8 17,-8-20,0-1,1 1,-1-1,1 0,0 0,1-1,0 1,0-1,0-1,0 1,1-1,-1 0,1 0,12 4,25 4,1-2,0-2,79 3,-44-4,552 46,-34-3,-569-46,307 44,-81 4,-200-41,0-3,68 2,115-10,-123-1,493-1,-555 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2T09:05:04.8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2T09:05:16.9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2T09:05:17.2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2T09:05:21.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0,'1329'0,"-1140"10,-42 0,8-10,64 4,-186 0,44 10,29 5,306-13,-246-8,2569 2,-2711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2T09:05:23.8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1,'5078'0,"-5045"0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2T09:05:26.7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9 671,'-1'-1,"1"1,-1-1,0 0,1 1,-1-1,1 0,-1 0,1 1,-1-1,1 0,-1 0,1 0,0 0,-1 0,1 1,0-1,0-2,0 3,0-1,0 1,0-1,0 1,1-1,-1 1,0-1,1 1,-1-1,0 1,1 0,-1-1,0 1,1-1,-1 1,1 0,-1-1,0 1,1 0,-1 0,2-1,3-1,1 0,-1 1,1 0,9-1,-12 2,316-12,-246 12,2024 1,-812 0,-1226-4,95-17,37-2,-40 12,30 0,51-1,26 0,-223 9,0-2,0-1,0-2,-1-1,37-14,-62 19,-1-1,0 0,0 0,0 0,0-1,0-1,-1 1,0-1,0 0,-1-1,0 0,0 0,7-10,-2-2,0-1,-1 0,-1 0,8-30,-11 31,-1-1,-1 0,-1 1,-1-1,0-1,-2 1,0 0,-1 0,-1 0,-7-31,-1 23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214598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f9262ee2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f9262ee2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6" r:id="rId5"/>
    <p:sldLayoutId id="2147483658" r:id="rId6"/>
    <p:sldLayoutId id="2147483659" r:id="rId7"/>
    <p:sldLayoutId id="2147483660" r:id="rId8"/>
    <p:sldLayoutId id="2147483661" r:id="rId9"/>
    <p:sldLayoutId id="2147483663" r:id="rId10"/>
    <p:sldLayoutId id="2147483664" r:id="rId11"/>
    <p:sldLayoutId id="2147483669" r:id="rId12"/>
    <p:sldLayoutId id="2147483679" r:id="rId13"/>
    <p:sldLayoutId id="214748368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m4vgear.com/spotify-music/pros-and-cons-of-spotify.html"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hyperlink" Target="https://www.ukeysoft.com/music/pros-and-cons-of-spotify.html" TargetMode="External"/><Relationship Id="rId4" Type="http://schemas.openxmlformats.org/officeDocument/2006/relationships/hyperlink" Target="https://belwoodmusic.com/2019/01/06/the-pros-and-cons-of-spotify/" TargetMode="External"/></Relationships>
</file>

<file path=ppt/slides/_rels/slide1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7.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5.png"/><Relationship Id="rId11" Type="http://schemas.openxmlformats.org/officeDocument/2006/relationships/customXml" Target="../ink/ink6.xml"/><Relationship Id="rId5" Type="http://schemas.openxmlformats.org/officeDocument/2006/relationships/customXml" Target="../ink/ink2.xml"/><Relationship Id="rId10"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customXml" Target="../ink/ink5.xml"/><Relationship Id="rId1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hyperlink" Target="https://omninos.com/spotify-clone-app/"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SPOTIFY CLONE</a:t>
            </a:r>
            <a:endParaRPr dirty="0"/>
          </a:p>
        </p:txBody>
      </p:sp>
      <p:sp>
        <p:nvSpPr>
          <p:cNvPr id="163" name="Google Shape;163;p38"/>
          <p:cNvSpPr txBox="1">
            <a:spLocks noGrp="1"/>
          </p:cNvSpPr>
          <p:nvPr>
            <p:ph type="subTitle" idx="1"/>
          </p:nvPr>
        </p:nvSpPr>
        <p:spPr>
          <a:xfrm>
            <a:off x="2286000" y="3181350"/>
            <a:ext cx="5055600" cy="144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Submitted By:   Team  </a:t>
            </a:r>
            <a:r>
              <a:rPr lang="en" dirty="0">
                <a:effectLst>
                  <a:glow rad="63500">
                    <a:schemeClr val="accent5">
                      <a:satMod val="175000"/>
                      <a:alpha val="40000"/>
                    </a:schemeClr>
                  </a:glow>
                </a:effectLst>
              </a:rPr>
              <a:t>EMPIRES</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Arbaazkhan R Soudagar</a:t>
            </a:r>
          </a:p>
          <a:p>
            <a:pPr marL="0" lvl="0" indent="0" algn="ctr" rtl="0">
              <a:spcBef>
                <a:spcPts val="0"/>
              </a:spcBef>
              <a:spcAft>
                <a:spcPts val="0"/>
              </a:spcAft>
              <a:buNone/>
            </a:pPr>
            <a:r>
              <a:rPr lang="en" dirty="0"/>
              <a:t>Akshay Jha</a:t>
            </a:r>
          </a:p>
          <a:p>
            <a:pPr marL="0" lvl="0" indent="0" algn="ctr" rtl="0">
              <a:spcBef>
                <a:spcPts val="0"/>
              </a:spcBef>
              <a:spcAft>
                <a:spcPts val="0"/>
              </a:spcAft>
              <a:buNone/>
            </a:pPr>
            <a:r>
              <a:rPr lang="en" dirty="0"/>
              <a:t>Noore Mujesim J</a:t>
            </a:r>
          </a:p>
          <a:p>
            <a:pPr marL="0" lvl="0" indent="0" algn="ctr" rtl="0">
              <a:spcBef>
                <a:spcPts val="0"/>
              </a:spcBef>
              <a:spcAft>
                <a:spcPts val="0"/>
              </a:spcAft>
              <a:buNone/>
            </a:pPr>
            <a:r>
              <a:rPr lang="en" dirty="0"/>
              <a:t>Chetana KC</a:t>
            </a:r>
            <a:endParaRPr dirty="0"/>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a:t>
            </a:r>
          </a:p>
        </p:txBody>
      </p:sp>
      <p:sp>
        <p:nvSpPr>
          <p:cNvPr id="3" name="Text Placeholder 2"/>
          <p:cNvSpPr>
            <a:spLocks noGrp="1"/>
          </p:cNvSpPr>
          <p:nvPr>
            <p:ph type="body" idx="1"/>
          </p:nvPr>
        </p:nvSpPr>
        <p:spPr>
          <a:xfrm>
            <a:off x="938500" y="1276350"/>
            <a:ext cx="4946400" cy="3352800"/>
          </a:xfrm>
        </p:spPr>
        <p:txBody>
          <a:bodyPr/>
          <a:lstStyle/>
          <a:p>
            <a:pPr>
              <a:buFont typeface="Wingdings" pitchFamily="2" charset="2"/>
              <a:buChar char="v"/>
            </a:pPr>
            <a:r>
              <a:rPr lang="en-US" dirty="0"/>
              <a:t>HTML stands for Hyper Text Markup Language</a:t>
            </a:r>
          </a:p>
          <a:p>
            <a:pPr marL="139700" indent="0">
              <a:buNone/>
            </a:pPr>
            <a:endParaRPr lang="en-US" dirty="0"/>
          </a:p>
          <a:p>
            <a:pPr>
              <a:buFont typeface="Wingdings" pitchFamily="2" charset="2"/>
              <a:buChar char="v"/>
            </a:pPr>
            <a:r>
              <a:rPr lang="en-US" dirty="0"/>
              <a:t>HTML is the standard markup language for creating Web pages</a:t>
            </a:r>
          </a:p>
          <a:p>
            <a:pPr marL="139700" indent="0">
              <a:buNone/>
            </a:pPr>
            <a:endParaRPr lang="en-US" dirty="0"/>
          </a:p>
          <a:p>
            <a:pPr>
              <a:buFont typeface="Wingdings" pitchFamily="2" charset="2"/>
              <a:buChar char="v"/>
            </a:pPr>
            <a:r>
              <a:rPr lang="en-US" dirty="0"/>
              <a:t>HTML describes the structure of a Web page</a:t>
            </a:r>
          </a:p>
          <a:p>
            <a:endParaRPr lang="en-US" dirty="0"/>
          </a:p>
          <a:p>
            <a:pPr>
              <a:buFont typeface="Wingdings" pitchFamily="2" charset="2"/>
              <a:buChar char="v"/>
            </a:pPr>
            <a:r>
              <a:rPr lang="en-US" dirty="0"/>
              <a:t>HTML consists of a series of elements</a:t>
            </a:r>
          </a:p>
          <a:p>
            <a:endParaRPr lang="en-US" dirty="0"/>
          </a:p>
          <a:p>
            <a:pPr>
              <a:buFont typeface="Wingdings" pitchFamily="2" charset="2"/>
              <a:buChar char="v"/>
            </a:pPr>
            <a:r>
              <a:rPr lang="en-US" dirty="0"/>
              <a:t>HTML elements tell the browser how to display the content</a:t>
            </a:r>
          </a:p>
          <a:p>
            <a:pPr marL="139700" indent="0">
              <a:buNone/>
            </a:pPr>
            <a:endParaRPr lang="en-US" dirty="0"/>
          </a:p>
          <a:p>
            <a:pPr>
              <a:buFont typeface="Wingdings" pitchFamily="2" charset="2"/>
              <a:buChar char="v"/>
            </a:pPr>
            <a:r>
              <a:rPr lang="en-US" dirty="0"/>
              <a:t>HTML elements label pieces of content such as "this is a heading", "this is a paragraph", "this is a link", etc.</a:t>
            </a:r>
          </a:p>
          <a:p>
            <a:pPr marL="139700" indent="0">
              <a:buNone/>
            </a:pPr>
            <a:endParaRPr lang="en-US" dirty="0"/>
          </a:p>
        </p:txBody>
      </p:sp>
    </p:spTree>
    <p:extLst>
      <p:ext uri="{BB962C8B-B14F-4D97-AF65-F5344CB8AC3E}">
        <p14:creationId xmlns:p14="http://schemas.microsoft.com/office/powerpoint/2010/main" val="402152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SCRIPT :</a:t>
            </a:r>
          </a:p>
        </p:txBody>
      </p:sp>
      <p:sp>
        <p:nvSpPr>
          <p:cNvPr id="3" name="Text Placeholder 2"/>
          <p:cNvSpPr>
            <a:spLocks noGrp="1"/>
          </p:cNvSpPr>
          <p:nvPr>
            <p:ph type="body" idx="1"/>
          </p:nvPr>
        </p:nvSpPr>
        <p:spPr>
          <a:xfrm>
            <a:off x="914400" y="1352550"/>
            <a:ext cx="5309900" cy="2760900"/>
          </a:xfrm>
        </p:spPr>
        <p:txBody>
          <a:bodyPr/>
          <a:lstStyle/>
          <a:p>
            <a:pPr>
              <a:buFont typeface="Wingdings" pitchFamily="2" charset="2"/>
              <a:buChar char="Ø"/>
            </a:pPr>
            <a:r>
              <a:rPr lang="en-US" dirty="0"/>
              <a:t>JavaScript is the world's most popular programming language.</a:t>
            </a:r>
          </a:p>
          <a:p>
            <a:pPr marL="139700" indent="0">
              <a:buNone/>
            </a:pPr>
            <a:endParaRPr lang="en-US" dirty="0"/>
          </a:p>
          <a:p>
            <a:pPr>
              <a:buFont typeface="Wingdings" pitchFamily="2" charset="2"/>
              <a:buChar char="Ø"/>
            </a:pPr>
            <a:r>
              <a:rPr lang="en-US" dirty="0"/>
              <a:t>JavaScript is the programming language of the Web.</a:t>
            </a:r>
          </a:p>
          <a:p>
            <a:pPr marL="139700" indent="0">
              <a:buNone/>
            </a:pPr>
            <a:endParaRPr lang="en-US" dirty="0"/>
          </a:p>
          <a:p>
            <a:pPr>
              <a:buFont typeface="Wingdings" pitchFamily="2" charset="2"/>
              <a:buChar char="Ø"/>
            </a:pPr>
            <a:r>
              <a:rPr lang="en-US" dirty="0"/>
              <a:t>JavaScript is easy to learn.</a:t>
            </a:r>
          </a:p>
          <a:p>
            <a:pPr marL="139700" indent="0">
              <a:buNone/>
            </a:pPr>
            <a:endParaRPr lang="en-US" dirty="0"/>
          </a:p>
          <a:p>
            <a:pPr>
              <a:buFont typeface="Wingdings" pitchFamily="2" charset="2"/>
              <a:buChar char="Ø"/>
            </a:pPr>
            <a:r>
              <a:rPr lang="en-US" dirty="0"/>
              <a:t>This tutorial covers every version of JavaScript :</a:t>
            </a:r>
          </a:p>
          <a:p>
            <a:pPr marL="139700" indent="0">
              <a:buNone/>
            </a:pPr>
            <a:endParaRPr lang="en-US" dirty="0"/>
          </a:p>
          <a:p>
            <a:pPr marL="139700" indent="0">
              <a:buNone/>
            </a:pPr>
            <a:r>
              <a:rPr lang="en-US" dirty="0"/>
              <a:t>               1. The Original JavaScript ES1 ES2 ES3 (1997-1999)</a:t>
            </a:r>
          </a:p>
          <a:p>
            <a:pPr marL="139700" indent="0">
              <a:buNone/>
            </a:pPr>
            <a:r>
              <a:rPr lang="en-US" dirty="0"/>
              <a:t>	2. The First Main Revision ES5 (2009)</a:t>
            </a:r>
          </a:p>
          <a:p>
            <a:pPr marL="139700" indent="0">
              <a:buNone/>
            </a:pPr>
            <a:r>
              <a:rPr lang="en-US" dirty="0"/>
              <a:t>	3. The Second Revision ES6 (2015)</a:t>
            </a:r>
          </a:p>
          <a:p>
            <a:pPr marL="139700" indent="0">
              <a:buNone/>
            </a:pPr>
            <a:r>
              <a:rPr lang="en-US" dirty="0"/>
              <a:t>	4. The Yearly Additions (2016, 2017, 2018)</a:t>
            </a:r>
          </a:p>
          <a:p>
            <a:endParaRPr lang="en-US" dirty="0"/>
          </a:p>
        </p:txBody>
      </p:sp>
    </p:spTree>
    <p:extLst>
      <p:ext uri="{BB962C8B-B14F-4D97-AF65-F5344CB8AC3E}">
        <p14:creationId xmlns:p14="http://schemas.microsoft.com/office/powerpoint/2010/main" val="3722777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a:t>
            </a:r>
          </a:p>
        </p:txBody>
      </p:sp>
      <p:sp>
        <p:nvSpPr>
          <p:cNvPr id="3" name="Text Placeholder 2"/>
          <p:cNvSpPr>
            <a:spLocks noGrp="1"/>
          </p:cNvSpPr>
          <p:nvPr>
            <p:ph type="body" idx="1"/>
          </p:nvPr>
        </p:nvSpPr>
        <p:spPr>
          <a:xfrm>
            <a:off x="938500" y="1123950"/>
            <a:ext cx="4946400" cy="3296225"/>
          </a:xfrm>
        </p:spPr>
        <p:txBody>
          <a:bodyPr/>
          <a:lstStyle/>
          <a:p>
            <a:pPr>
              <a:buFont typeface="Wingdings" pitchFamily="2" charset="2"/>
              <a:buChar char="q"/>
            </a:pPr>
            <a:r>
              <a:rPr lang="en-US" dirty="0"/>
              <a:t>CSS stands for Cascading Style Sheets</a:t>
            </a:r>
          </a:p>
          <a:p>
            <a:pPr>
              <a:buFont typeface="Wingdings" pitchFamily="2" charset="2"/>
              <a:buChar char="q"/>
            </a:pPr>
            <a:endParaRPr lang="en-US" dirty="0"/>
          </a:p>
          <a:p>
            <a:pPr>
              <a:buFont typeface="Wingdings" pitchFamily="2" charset="2"/>
              <a:buChar char="q"/>
            </a:pPr>
            <a:r>
              <a:rPr lang="en-US" dirty="0"/>
              <a:t>CSS describes how HTML elements are to be displayed on screen, paper, or in other media</a:t>
            </a:r>
          </a:p>
          <a:p>
            <a:pPr>
              <a:buFont typeface="Wingdings" pitchFamily="2" charset="2"/>
              <a:buChar char="q"/>
            </a:pPr>
            <a:endParaRPr lang="en-US" dirty="0"/>
          </a:p>
          <a:p>
            <a:pPr>
              <a:buFont typeface="Wingdings" pitchFamily="2" charset="2"/>
              <a:buChar char="q"/>
            </a:pPr>
            <a:r>
              <a:rPr lang="en-US" dirty="0"/>
              <a:t>CSS saves a lot of work. </a:t>
            </a:r>
          </a:p>
          <a:p>
            <a:endParaRPr lang="en-US" dirty="0"/>
          </a:p>
          <a:p>
            <a:pPr>
              <a:buFont typeface="Wingdings" pitchFamily="2" charset="2"/>
              <a:buChar char="q"/>
            </a:pPr>
            <a:r>
              <a:rPr lang="en-US" dirty="0"/>
              <a:t>CSS is the language we use to style an HTML document.</a:t>
            </a:r>
          </a:p>
          <a:p>
            <a:pPr>
              <a:buFont typeface="Wingdings" pitchFamily="2" charset="2"/>
              <a:buChar char="q"/>
            </a:pPr>
            <a:endParaRPr lang="en-US" dirty="0"/>
          </a:p>
          <a:p>
            <a:pPr>
              <a:buFont typeface="Wingdings" pitchFamily="2" charset="2"/>
              <a:buChar char="q"/>
            </a:pPr>
            <a:r>
              <a:rPr lang="en-US" dirty="0"/>
              <a:t>CSS describes how HTML elements should be displayed.</a:t>
            </a:r>
          </a:p>
          <a:p>
            <a:pPr marL="139700" indent="0">
              <a:buNone/>
            </a:pPr>
            <a:endParaRPr lang="en-US" dirty="0"/>
          </a:p>
          <a:p>
            <a:pPr>
              <a:buFont typeface="Wingdings" pitchFamily="2" charset="2"/>
              <a:buChar char="q"/>
            </a:pPr>
            <a:r>
              <a:rPr lang="en-US" dirty="0"/>
              <a:t>This tutorial will teach you CSS from basic to advanced.</a:t>
            </a:r>
          </a:p>
          <a:p>
            <a:pPr>
              <a:buFont typeface="Wingdings" pitchFamily="2" charset="2"/>
              <a:buChar char="q"/>
            </a:pPr>
            <a:endParaRPr lang="en-US" dirty="0"/>
          </a:p>
          <a:p>
            <a:pPr>
              <a:buFont typeface="Wingdings" pitchFamily="2" charset="2"/>
              <a:buChar char="q"/>
            </a:pPr>
            <a:endParaRPr lang="en-US" dirty="0"/>
          </a:p>
        </p:txBody>
      </p:sp>
    </p:spTree>
    <p:extLst>
      <p:ext uri="{BB962C8B-B14F-4D97-AF65-F5344CB8AC3E}">
        <p14:creationId xmlns:p14="http://schemas.microsoft.com/office/powerpoint/2010/main" val="3343464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914400" y="433072"/>
            <a:ext cx="4702200" cy="941400"/>
          </a:xfrm>
          <a:prstGeom prst="rect">
            <a:avLst/>
          </a:prstGeom>
        </p:spPr>
        <p:txBody>
          <a:bodyPr spcFirstLastPara="1" wrap="square" lIns="91425" tIns="91425" rIns="91425" bIns="91425" anchor="t" anchorCtr="0">
            <a:noAutofit/>
            <a:scene3d>
              <a:camera prst="orthographicFront"/>
              <a:lightRig rig="threePt" dir="t"/>
            </a:scene3d>
            <a:sp3d extrusionH="57150">
              <a:bevelT w="38100" h="38100"/>
            </a:sp3d>
          </a:bodyPr>
          <a:lstStyle/>
          <a:p>
            <a:r>
              <a:rPr lang="en-US" b="1" dirty="0"/>
              <a:t>SPOTIFY EARNINGS:</a:t>
            </a:r>
            <a:br>
              <a:rPr lang="en-US" b="1" dirty="0"/>
            </a:br>
            <a:endParaRPr dirty="0"/>
          </a:p>
        </p:txBody>
      </p:sp>
      <p:cxnSp>
        <p:nvCxnSpPr>
          <p:cNvPr id="281" name="Google Shape;281;p5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352550"/>
            <a:ext cx="4876800" cy="29718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lvl="0" algn="ctr"/>
            <a:r>
              <a:rPr lang="en-US" b="1" dirty="0">
                <a:effectLst>
                  <a:glow rad="63500">
                    <a:schemeClr val="accent5">
                      <a:satMod val="175000"/>
                      <a:alpha val="40000"/>
                    </a:schemeClr>
                  </a:glow>
                </a:effectLst>
              </a:rPr>
              <a:t>Comparison of music application development costs in detail :</a:t>
            </a:r>
            <a:endParaRPr dirty="0">
              <a:effectLst>
                <a:glow rad="63500">
                  <a:schemeClr val="accent5">
                    <a:satMod val="175000"/>
                    <a:alpha val="40000"/>
                  </a:schemeClr>
                </a:glow>
              </a:effectLst>
            </a:endParaRPr>
          </a:p>
        </p:txBody>
      </p:sp>
      <p:cxnSp>
        <p:nvCxnSpPr>
          <p:cNvPr id="293" name="Google Shape;293;p51"/>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351" name="Google Shape;351;p51"/>
          <p:cNvGrpSpPr/>
          <p:nvPr/>
        </p:nvGrpSpPr>
        <p:grpSpPr>
          <a:xfrm>
            <a:off x="5345169" y="2907637"/>
            <a:ext cx="420458" cy="383731"/>
            <a:chOff x="1958520" y="2302574"/>
            <a:chExt cx="359213" cy="327807"/>
          </a:xfrm>
        </p:grpSpPr>
        <p:sp>
          <p:nvSpPr>
            <p:cNvPr id="352" name="Google Shape;352;p51"/>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1"/>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1"/>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51"/>
          <p:cNvGrpSpPr/>
          <p:nvPr/>
        </p:nvGrpSpPr>
        <p:grpSpPr>
          <a:xfrm>
            <a:off x="5330852" y="3818025"/>
            <a:ext cx="449098" cy="415171"/>
            <a:chOff x="7384751" y="4147984"/>
            <a:chExt cx="380012" cy="351274"/>
          </a:xfrm>
        </p:grpSpPr>
        <p:sp>
          <p:nvSpPr>
            <p:cNvPr id="356" name="Google Shape;356;p51"/>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1"/>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1"/>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1"/>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1"/>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457200" y="1520045"/>
            <a:ext cx="4572000" cy="2523768"/>
          </a:xfrm>
          <a:prstGeom prst="rect">
            <a:avLst/>
          </a:prstGeom>
        </p:spPr>
        <p:txBody>
          <a:bodyPr>
            <a:spAutoFit/>
          </a:bodyPr>
          <a:lstStyle/>
          <a:p>
            <a:pPr marL="285750" indent="-285750">
              <a:buFont typeface="Wingdings" pitchFamily="2" charset="2"/>
              <a:buChar char="ü"/>
            </a:pPr>
            <a:r>
              <a:rPr lang="en-US" dirty="0">
                <a:solidFill>
                  <a:schemeClr val="bg1"/>
                </a:solidFill>
              </a:rPr>
              <a:t>Businesses or entrepreneurs located in the US spend $140-$240, not counting QA.</a:t>
            </a:r>
          </a:p>
          <a:p>
            <a:endParaRPr lang="en-US" dirty="0">
              <a:solidFill>
                <a:schemeClr val="bg1"/>
              </a:solidFill>
            </a:endParaRPr>
          </a:p>
          <a:p>
            <a:pPr marL="285750" indent="-285750">
              <a:buFont typeface="Wingdings" pitchFamily="2" charset="2"/>
              <a:buChar char="ü"/>
            </a:pPr>
            <a:r>
              <a:rPr lang="en-US" dirty="0">
                <a:solidFill>
                  <a:schemeClr val="bg1"/>
                </a:solidFill>
              </a:rPr>
              <a:t>     Western Europe-based firms or developers-$ 110-$          170, except for QA</a:t>
            </a:r>
          </a:p>
          <a:p>
            <a:endParaRPr lang="en-US" dirty="0">
              <a:solidFill>
                <a:schemeClr val="bg1"/>
              </a:solidFill>
            </a:endParaRPr>
          </a:p>
          <a:p>
            <a:pPr marL="285750" indent="-285750">
              <a:buFont typeface="Wingdings" pitchFamily="2" charset="2"/>
              <a:buChar char="ü"/>
            </a:pPr>
            <a:r>
              <a:rPr lang="en-US" dirty="0">
                <a:solidFill>
                  <a:schemeClr val="bg1"/>
                </a:solidFill>
              </a:rPr>
              <a:t>Eastern Europe-based business or developer-$ 120-$ 200, not including QA</a:t>
            </a:r>
          </a:p>
          <a:p>
            <a:endParaRPr lang="en-US" dirty="0">
              <a:solidFill>
                <a:schemeClr val="bg1"/>
              </a:solidFill>
            </a:endParaRPr>
          </a:p>
          <a:p>
            <a:pPr marL="285750" indent="-285750">
              <a:buFont typeface="Wingdings" pitchFamily="2" charset="2"/>
              <a:buChar char="ü"/>
            </a:pPr>
            <a:r>
              <a:rPr lang="en-US" dirty="0">
                <a:solidFill>
                  <a:schemeClr val="bg1"/>
                </a:solidFill>
              </a:rPr>
              <a:t>India-based businesses or developers cost $ 15-30, including QA</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806351"/>
            <a:ext cx="3703133" cy="2486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90" name="Google Shape;2090;p62"/>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p>
            <a:pPr lvl="0"/>
            <a:r>
              <a:rPr lang="en-US" dirty="0"/>
              <a:t>Spotify clone script </a:t>
            </a:r>
            <a:r>
              <a:rPr lang="en-US" b="1" dirty="0"/>
              <a:t>enables users to share their favorite songs, tracks on social channels with</a:t>
            </a:r>
            <a:r>
              <a:rPr lang="en-US" dirty="0"/>
              <a:t> their friends and family hassle-free.</a:t>
            </a:r>
          </a:p>
          <a:p>
            <a:pPr marL="139700" lvl="0" indent="0">
              <a:buNone/>
            </a:pPr>
            <a:endParaRPr dirty="0">
              <a:solidFill>
                <a:schemeClr val="lt1"/>
              </a:solidFill>
            </a:endParaRPr>
          </a:p>
          <a:p>
            <a:pPr fontAlgn="base"/>
            <a:r>
              <a:rPr lang="en-US" b="1" dirty="0"/>
              <a:t>Stream Music List:</a:t>
            </a:r>
          </a:p>
          <a:p>
            <a:pPr marL="139700" indent="0" fontAlgn="base">
              <a:buNone/>
            </a:pPr>
            <a:r>
              <a:rPr lang="en-US" dirty="0"/>
              <a:t>                     Users can explore their favorite playlist on any of mobile platforms, i.e. Android or iOS as per their convenience</a:t>
            </a:r>
          </a:p>
          <a:p>
            <a:pPr marL="139700" indent="0" fontAlgn="base">
              <a:buNone/>
            </a:pPr>
            <a:endParaRPr lang="en-US" dirty="0"/>
          </a:p>
          <a:p>
            <a:pPr fontAlgn="base">
              <a:buFont typeface="Arial" pitchFamily="34" charset="0"/>
              <a:buChar char="•"/>
            </a:pPr>
            <a:r>
              <a:rPr lang="en-US" b="1" dirty="0"/>
              <a:t>Advance Admin Panel:</a:t>
            </a:r>
            <a:endParaRPr lang="en-US" dirty="0"/>
          </a:p>
          <a:p>
            <a:pPr marL="139700" indent="0" fontAlgn="base">
              <a:buNone/>
            </a:pPr>
            <a:r>
              <a:rPr lang="en-US" dirty="0"/>
              <a:t>                  Admin can manage the whole app and music streaming portal through an effective admin panel provided to them.</a:t>
            </a:r>
            <a:endParaRPr dirty="0">
              <a:solidFill>
                <a:schemeClr val="lt1"/>
              </a:solidFill>
            </a:endParaRPr>
          </a:p>
        </p:txBody>
      </p:sp>
      <p:sp>
        <p:nvSpPr>
          <p:cNvPr id="2091" name="Google Shape;2091;p62"/>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SUMMARY IS GOOD!</a:t>
            </a:r>
            <a:endParaRPr/>
          </a:p>
        </p:txBody>
      </p:sp>
      <p:cxnSp>
        <p:nvCxnSpPr>
          <p:cNvPr id="2092" name="Google Shape;2092;p6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191" name="Google Shape;2191;p70"/>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fontAlgn="base"/>
            <a:r>
              <a:rPr lang="en-US" sz="1600" u="sng" dirty="0">
                <a:hlinkClick r:id="rId3"/>
              </a:rPr>
              <a:t>https://www.m4vgear.com/spotify-music/pros-and-cons-of-spotify.html</a:t>
            </a:r>
            <a:endParaRPr lang="en-US" sz="1600" u="sng" dirty="0"/>
          </a:p>
          <a:p>
            <a:pPr marL="139700" indent="0" fontAlgn="base">
              <a:buNone/>
            </a:pPr>
            <a:endParaRPr lang="en-US" sz="1600" dirty="0"/>
          </a:p>
          <a:p>
            <a:pPr fontAlgn="base"/>
            <a:r>
              <a:rPr lang="en-US" sz="1600" u="sng" dirty="0">
                <a:hlinkClick r:id="rId4"/>
              </a:rPr>
              <a:t>https://belwoodmusic.com/2019/01/06/the-pros-and-cons-of-spotify/</a:t>
            </a:r>
            <a:endParaRPr lang="en-US" sz="1600" u="sng" dirty="0"/>
          </a:p>
          <a:p>
            <a:pPr marL="139700" indent="0" fontAlgn="base">
              <a:buNone/>
            </a:pPr>
            <a:endParaRPr lang="en-US" sz="1600" dirty="0"/>
          </a:p>
          <a:p>
            <a:pPr fontAlgn="base"/>
            <a:r>
              <a:rPr lang="en-US" sz="1600" u="sng" dirty="0">
                <a:hlinkClick r:id="rId5"/>
              </a:rPr>
              <a:t>https://www.ukeysoft.com/music/pros-and-cons-of-spotify.html</a:t>
            </a:r>
            <a:endParaRPr lang="en-US" sz="1600" dirty="0"/>
          </a:p>
          <a:p>
            <a:pPr marL="0" lvl="0" indent="0" algn="l" rtl="0">
              <a:spcBef>
                <a:spcPts val="0"/>
              </a:spcBef>
              <a:spcAft>
                <a:spcPts val="0"/>
              </a:spcAft>
              <a:buNone/>
            </a:pP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160" name="Google Shape;2160;p68"/>
          <p:cNvSpPr txBox="1">
            <a:spLocks noGrp="1"/>
          </p:cNvSpPr>
          <p:nvPr>
            <p:ph type="subTitle" idx="1"/>
          </p:nvPr>
        </p:nvSpPr>
        <p:spPr>
          <a:xfrm>
            <a:off x="924875" y="1684274"/>
            <a:ext cx="3305400" cy="18780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Presented By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TEAM EMPIRES</a:t>
            </a:r>
          </a:p>
          <a:p>
            <a:pPr marL="0" lvl="0" indent="0" algn="l" rtl="0">
              <a:spcBef>
                <a:spcPts val="0"/>
              </a:spcBef>
              <a:spcAft>
                <a:spcPts val="0"/>
              </a:spcAft>
              <a:buNone/>
            </a:pPr>
            <a:endParaRPr lang="en" dirty="0"/>
          </a:p>
          <a:p>
            <a:pPr marL="0" lvl="0" indent="0" algn="ctr"/>
            <a:r>
              <a:rPr lang="en-US" dirty="0"/>
              <a:t>Arbaazkhan R Soudagar</a:t>
            </a:r>
          </a:p>
          <a:p>
            <a:pPr marL="0" lvl="0" indent="0" algn="ctr"/>
            <a:r>
              <a:rPr lang="en-US" dirty="0"/>
              <a:t>Akshay Jha</a:t>
            </a:r>
          </a:p>
          <a:p>
            <a:pPr marL="0" lvl="0" indent="0" algn="ctr"/>
            <a:r>
              <a:rPr lang="en-US" dirty="0"/>
              <a:t>Noore Mujesim J</a:t>
            </a:r>
          </a:p>
          <a:p>
            <a:pPr marL="0" lvl="0" indent="0" algn="ctr"/>
            <a:r>
              <a:rPr lang="en-US" dirty="0"/>
              <a:t>Chetana KC</a:t>
            </a:r>
            <a:endParaRPr dirty="0"/>
          </a:p>
          <a:p>
            <a:pPr marL="0" lvl="0" indent="0" algn="l" rtl="0">
              <a:spcBef>
                <a:spcPts val="0"/>
              </a:spcBef>
              <a:spcAft>
                <a:spcPts val="0"/>
              </a:spcAft>
              <a:buNone/>
            </a:pPr>
            <a:endParaRPr dirty="0"/>
          </a:p>
        </p:txBody>
      </p:sp>
      <p:cxnSp>
        <p:nvCxnSpPr>
          <p:cNvPr id="2161" name="Google Shape;2161;p68"/>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162" name="Google Shape;2162;p68"/>
          <p:cNvSpPr txBox="1"/>
          <p:nvPr/>
        </p:nvSpPr>
        <p:spPr>
          <a:xfrm>
            <a:off x="894900" y="4196425"/>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endParaRPr sz="1100" dirty="0">
              <a:solidFill>
                <a:schemeClr val="accent1"/>
              </a:solidFill>
              <a:latin typeface="Montserrat ExtraBold"/>
              <a:ea typeface="Montserrat ExtraBold"/>
              <a:cs typeface="Montserrat ExtraBold"/>
              <a:sym typeface="Montserrat ExtraBold"/>
            </a:endParaRPr>
          </a:p>
        </p:txBody>
      </p:sp>
      <p:cxnSp>
        <p:nvCxnSpPr>
          <p:cNvPr id="2163" name="Google Shape;2163;p68"/>
          <p:cNvCxnSpPr/>
          <p:nvPr/>
        </p:nvCxnSpPr>
        <p:spPr>
          <a:xfrm>
            <a:off x="1013400" y="356235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18" name="Google Shape;14177;p85"/>
          <p:cNvGrpSpPr/>
          <p:nvPr/>
        </p:nvGrpSpPr>
        <p:grpSpPr>
          <a:xfrm>
            <a:off x="2590800" y="1831475"/>
            <a:ext cx="341472" cy="335074"/>
            <a:chOff x="1329585" y="1989925"/>
            <a:chExt cx="341472" cy="335074"/>
          </a:xfrm>
        </p:grpSpPr>
        <p:sp>
          <p:nvSpPr>
            <p:cNvPr id="19" name="Google Shape;14178;p85"/>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179;p85"/>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180;p85"/>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EF8CFFA-5848-4126-BDAA-0A905E33BD40}"/>
                  </a:ext>
                </a:extLst>
              </p14:cNvPr>
              <p14:cNvContentPartPr/>
              <p14:nvPr/>
            </p14:nvContentPartPr>
            <p14:xfrm>
              <a:off x="1115384" y="3711868"/>
              <a:ext cx="1283400" cy="388800"/>
            </p14:xfrm>
          </p:contentPart>
        </mc:Choice>
        <mc:Fallback>
          <p:pic>
            <p:nvPicPr>
              <p:cNvPr id="2" name="Ink 1">
                <a:extLst>
                  <a:ext uri="{FF2B5EF4-FFF2-40B4-BE49-F238E27FC236}">
                    <a16:creationId xmlns:a16="http://schemas.microsoft.com/office/drawing/2014/main" id="{9EF8CFFA-5848-4126-BDAA-0A905E33BD40}"/>
                  </a:ext>
                </a:extLst>
              </p:cNvPr>
              <p:cNvPicPr/>
              <p:nvPr/>
            </p:nvPicPr>
            <p:blipFill>
              <a:blip r:embed="rId4"/>
              <a:stretch>
                <a:fillRect/>
              </a:stretch>
            </p:blipFill>
            <p:spPr>
              <a:xfrm>
                <a:off x="1061744" y="3603868"/>
                <a:ext cx="1391040" cy="604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2BBB0CA0-B6A9-4DD4-9928-3A73F0A15361}"/>
                  </a:ext>
                </a:extLst>
              </p14:cNvPr>
              <p14:cNvContentPartPr/>
              <p14:nvPr/>
            </p14:nvContentPartPr>
            <p14:xfrm>
              <a:off x="1061384" y="3758308"/>
              <a:ext cx="360" cy="360"/>
            </p14:xfrm>
          </p:contentPart>
        </mc:Choice>
        <mc:Fallback>
          <p:pic>
            <p:nvPicPr>
              <p:cNvPr id="3" name="Ink 2">
                <a:extLst>
                  <a:ext uri="{FF2B5EF4-FFF2-40B4-BE49-F238E27FC236}">
                    <a16:creationId xmlns:a16="http://schemas.microsoft.com/office/drawing/2014/main" id="{2BBB0CA0-B6A9-4DD4-9928-3A73F0A15361}"/>
                  </a:ext>
                </a:extLst>
              </p:cNvPr>
              <p:cNvPicPr/>
              <p:nvPr/>
            </p:nvPicPr>
            <p:blipFill>
              <a:blip r:embed="rId6"/>
              <a:stretch>
                <a:fillRect/>
              </a:stretch>
            </p:blipFill>
            <p:spPr>
              <a:xfrm>
                <a:off x="1007744" y="3650308"/>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F0E0FA61-61D7-4277-B130-F12DD44AF3C3}"/>
                  </a:ext>
                </a:extLst>
              </p14:cNvPr>
              <p14:cNvContentPartPr/>
              <p14:nvPr/>
            </p14:nvContentPartPr>
            <p14:xfrm>
              <a:off x="2921144" y="3742468"/>
              <a:ext cx="360" cy="360"/>
            </p14:xfrm>
          </p:contentPart>
        </mc:Choice>
        <mc:Fallback>
          <p:pic>
            <p:nvPicPr>
              <p:cNvPr id="8" name="Ink 7">
                <a:extLst>
                  <a:ext uri="{FF2B5EF4-FFF2-40B4-BE49-F238E27FC236}">
                    <a16:creationId xmlns:a16="http://schemas.microsoft.com/office/drawing/2014/main" id="{F0E0FA61-61D7-4277-B130-F12DD44AF3C3}"/>
                  </a:ext>
                </a:extLst>
              </p:cNvPr>
              <p:cNvPicPr/>
              <p:nvPr/>
            </p:nvPicPr>
            <p:blipFill>
              <a:blip r:embed="rId6"/>
              <a:stretch>
                <a:fillRect/>
              </a:stretch>
            </p:blipFill>
            <p:spPr>
              <a:xfrm>
                <a:off x="2867144" y="3634468"/>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A380C27F-1E28-4A97-8680-56895C3653DB}"/>
                  </a:ext>
                </a:extLst>
              </p14:cNvPr>
              <p14:cNvContentPartPr/>
              <p14:nvPr/>
            </p14:nvContentPartPr>
            <p14:xfrm>
              <a:off x="2921144" y="3742468"/>
              <a:ext cx="360" cy="360"/>
            </p14:xfrm>
          </p:contentPart>
        </mc:Choice>
        <mc:Fallback>
          <p:pic>
            <p:nvPicPr>
              <p:cNvPr id="9" name="Ink 8">
                <a:extLst>
                  <a:ext uri="{FF2B5EF4-FFF2-40B4-BE49-F238E27FC236}">
                    <a16:creationId xmlns:a16="http://schemas.microsoft.com/office/drawing/2014/main" id="{A380C27F-1E28-4A97-8680-56895C3653DB}"/>
                  </a:ext>
                </a:extLst>
              </p:cNvPr>
              <p:cNvPicPr/>
              <p:nvPr/>
            </p:nvPicPr>
            <p:blipFill>
              <a:blip r:embed="rId6"/>
              <a:stretch>
                <a:fillRect/>
              </a:stretch>
            </p:blipFill>
            <p:spPr>
              <a:xfrm>
                <a:off x="2867144" y="3634468"/>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F5AAE983-ADDF-4810-9831-8E93FF69CDAB}"/>
                  </a:ext>
                </a:extLst>
              </p14:cNvPr>
              <p14:cNvContentPartPr/>
              <p14:nvPr/>
            </p14:nvContentPartPr>
            <p14:xfrm>
              <a:off x="999464" y="836908"/>
              <a:ext cx="2013120" cy="24480"/>
            </p14:xfrm>
          </p:contentPart>
        </mc:Choice>
        <mc:Fallback>
          <p:pic>
            <p:nvPicPr>
              <p:cNvPr id="10" name="Ink 9">
                <a:extLst>
                  <a:ext uri="{FF2B5EF4-FFF2-40B4-BE49-F238E27FC236}">
                    <a16:creationId xmlns:a16="http://schemas.microsoft.com/office/drawing/2014/main" id="{F5AAE983-ADDF-4810-9831-8E93FF69CDAB}"/>
                  </a:ext>
                </a:extLst>
              </p:cNvPr>
              <p:cNvPicPr/>
              <p:nvPr/>
            </p:nvPicPr>
            <p:blipFill>
              <a:blip r:embed="rId10"/>
              <a:stretch>
                <a:fillRect/>
              </a:stretch>
            </p:blipFill>
            <p:spPr>
              <a:xfrm>
                <a:off x="945464" y="728908"/>
                <a:ext cx="212076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A857A924-1C23-407C-9C9C-CE8A4BEAAABC}"/>
                  </a:ext>
                </a:extLst>
              </p14:cNvPr>
              <p14:cNvContentPartPr/>
              <p14:nvPr/>
            </p14:nvContentPartPr>
            <p14:xfrm>
              <a:off x="1115744" y="983788"/>
              <a:ext cx="1840320" cy="360"/>
            </p14:xfrm>
          </p:contentPart>
        </mc:Choice>
        <mc:Fallback>
          <p:pic>
            <p:nvPicPr>
              <p:cNvPr id="11" name="Ink 10">
                <a:extLst>
                  <a:ext uri="{FF2B5EF4-FFF2-40B4-BE49-F238E27FC236}">
                    <a16:creationId xmlns:a16="http://schemas.microsoft.com/office/drawing/2014/main" id="{A857A924-1C23-407C-9C9C-CE8A4BEAAABC}"/>
                  </a:ext>
                </a:extLst>
              </p:cNvPr>
              <p:cNvPicPr/>
              <p:nvPr/>
            </p:nvPicPr>
            <p:blipFill>
              <a:blip r:embed="rId12"/>
              <a:stretch>
                <a:fillRect/>
              </a:stretch>
            </p:blipFill>
            <p:spPr>
              <a:xfrm>
                <a:off x="1062104" y="876148"/>
                <a:ext cx="19479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7972C3BA-6B1A-42D8-8BAF-A9F43248F088}"/>
                  </a:ext>
                </a:extLst>
              </p14:cNvPr>
              <p14:cNvContentPartPr/>
              <p14:nvPr/>
            </p14:nvContentPartPr>
            <p14:xfrm>
              <a:off x="1158944" y="897748"/>
              <a:ext cx="1974240" cy="241560"/>
            </p14:xfrm>
          </p:contentPart>
        </mc:Choice>
        <mc:Fallback>
          <p:pic>
            <p:nvPicPr>
              <p:cNvPr id="12" name="Ink 11">
                <a:extLst>
                  <a:ext uri="{FF2B5EF4-FFF2-40B4-BE49-F238E27FC236}">
                    <a16:creationId xmlns:a16="http://schemas.microsoft.com/office/drawing/2014/main" id="{7972C3BA-6B1A-42D8-8BAF-A9F43248F088}"/>
                  </a:ext>
                </a:extLst>
              </p:cNvPr>
              <p:cNvPicPr/>
              <p:nvPr/>
            </p:nvPicPr>
            <p:blipFill>
              <a:blip r:embed="rId14"/>
              <a:stretch>
                <a:fillRect/>
              </a:stretch>
            </p:blipFill>
            <p:spPr>
              <a:xfrm>
                <a:off x="1105304" y="790108"/>
                <a:ext cx="2081880" cy="45720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71" name="Google Shape;171;p39"/>
          <p:cNvSpPr txBox="1">
            <a:spLocks noGrp="1"/>
          </p:cNvSpPr>
          <p:nvPr>
            <p:ph type="body" idx="1"/>
          </p:nvPr>
        </p:nvSpPr>
        <p:spPr>
          <a:xfrm>
            <a:off x="938500" y="1246024"/>
            <a:ext cx="7443500" cy="3611725"/>
          </a:xfrm>
          <a:prstGeom prst="rect">
            <a:avLst/>
          </a:prstGeom>
        </p:spPr>
        <p:txBody>
          <a:bodyPr spcFirstLastPara="1" wrap="square" lIns="91425" tIns="91425" rIns="91425" bIns="91425" anchor="t" anchorCtr="0">
            <a:noAutofit/>
          </a:bodyPr>
          <a:lstStyle/>
          <a:p>
            <a:pPr marL="155575" indent="0">
              <a:buNone/>
            </a:pPr>
            <a:endParaRPr lang="en-US" b="1" dirty="0"/>
          </a:p>
          <a:p>
            <a:pPr algn="just">
              <a:buFont typeface="Wingdings" pitchFamily="2" charset="2"/>
              <a:buChar char="q"/>
            </a:pPr>
            <a:r>
              <a:rPr lang="en-US" sz="1400" dirty="0">
                <a:solidFill>
                  <a:schemeClr val="bg1"/>
                </a:solidFill>
                <a:effectLst>
                  <a:glow rad="63500">
                    <a:schemeClr val="accent5">
                      <a:satMod val="175000"/>
                      <a:alpha val="40000"/>
                    </a:schemeClr>
                  </a:glow>
                </a:effectLst>
                <a:hlinkClick r:id="rId3"/>
              </a:rPr>
              <a:t>Spotify Clone App</a:t>
            </a:r>
            <a:r>
              <a:rPr lang="en-US" sz="1400" dirty="0">
                <a:solidFill>
                  <a:schemeClr val="bg1"/>
                </a:solidFill>
              </a:rPr>
              <a:t> is a music streaming App which provide a free platform to listen music legally without downloading it .</a:t>
            </a:r>
            <a:endParaRPr lang="en-US" dirty="0"/>
          </a:p>
          <a:p>
            <a:pPr marL="285750" lvl="0" indent="-285750" algn="just">
              <a:spcAft>
                <a:spcPts val="1600"/>
              </a:spcAft>
              <a:buFont typeface="Wingdings" pitchFamily="2" charset="2"/>
              <a:buChar char="q"/>
            </a:pPr>
            <a:r>
              <a:rPr lang="en-US" sz="1400" dirty="0"/>
              <a:t>   A Spotify clone software is the secret to joining the lucrative audio            listening market and obtaining an edge.  a robust portal to produce millions of songs of all genres is a treat.</a:t>
            </a:r>
          </a:p>
          <a:p>
            <a:pPr algn="just">
              <a:buFont typeface="Wingdings" pitchFamily="2" charset="2"/>
              <a:buChar char="q"/>
            </a:pPr>
            <a:r>
              <a:rPr lang="en-US" sz="1400" dirty="0"/>
              <a:t>Spotify was reported to have a market share of 36 percent of the worldwide total of 305 million.</a:t>
            </a:r>
          </a:p>
          <a:p>
            <a:pPr algn="just">
              <a:buFont typeface="Wingdings" pitchFamily="2" charset="2"/>
              <a:buChar char="q"/>
            </a:pPr>
            <a:r>
              <a:rPr lang="en-US" sz="1400" dirty="0"/>
              <a:t>More than 100 million users have been on the well-known on-demand smartphone listening platforms such as Spotify for more than a decade, which has created a difference in the field of music streaming apps.</a:t>
            </a:r>
          </a:p>
          <a:p>
            <a:pPr algn="just">
              <a:buFont typeface="Wingdings" pitchFamily="2" charset="2"/>
              <a:buChar char="q"/>
            </a:pPr>
            <a:r>
              <a:rPr lang="en-US" sz="1400" dirty="0"/>
              <a:t>We can now make an approximate estimation of how much an app like Spotify Cost would focus on at least 520 hours of total time expected from the time of growth. Production costs would then be about </a:t>
            </a:r>
            <a:r>
              <a:rPr lang="en-US" sz="1400" b="1" dirty="0"/>
              <a:t>$ 15-20 k</a:t>
            </a:r>
            <a:endParaRPr lang="en-US" sz="1400" dirty="0"/>
          </a:p>
          <a:p>
            <a:pPr marL="285750" lvl="0" indent="-285750">
              <a:spcAft>
                <a:spcPts val="1600"/>
              </a:spcAft>
              <a:buFont typeface="Wingdings" pitchFamily="2" charset="2"/>
              <a:buChar char="q"/>
            </a:pPr>
            <a:endParaRPr sz="1400"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80" name="Google Shape;180;p40"/>
          <p:cNvSpPr txBox="1">
            <a:spLocks noGrp="1"/>
          </p:cNvSpPr>
          <p:nvPr>
            <p:ph type="subTitle" idx="1"/>
          </p:nvPr>
        </p:nvSpPr>
        <p:spPr>
          <a:xfrm>
            <a:off x="3538500" y="2800350"/>
            <a:ext cx="2067000" cy="1235100"/>
          </a:xfrm>
          <a:prstGeom prst="rect">
            <a:avLst/>
          </a:prstGeom>
        </p:spPr>
        <p:txBody>
          <a:bodyPr spcFirstLastPara="1" wrap="square" lIns="91425" tIns="91425" rIns="91425" bIns="91425" anchor="t" anchorCtr="0">
            <a:noAutofit/>
          </a:bodyPr>
          <a:lstStyle/>
          <a:p>
            <a:pPr marL="0" lvl="0" indent="0"/>
            <a:r>
              <a:rPr lang="en-US" dirty="0"/>
              <a:t>It has </a:t>
            </a:r>
            <a:r>
              <a:rPr lang="en-US" b="1" dirty="0"/>
              <a:t>320 million</a:t>
            </a:r>
            <a:r>
              <a:rPr lang="en-US" dirty="0"/>
              <a:t> active users including </a:t>
            </a:r>
            <a:r>
              <a:rPr lang="en-US" b="1" dirty="0"/>
              <a:t>150 million</a:t>
            </a:r>
            <a:r>
              <a:rPr lang="en-US" dirty="0"/>
              <a:t> paid subscribers.</a:t>
            </a:r>
            <a:endParaRPr dirty="0"/>
          </a:p>
        </p:txBody>
      </p:sp>
      <p:sp>
        <p:nvSpPr>
          <p:cNvPr id="182" name="Google Shape;182;p40"/>
          <p:cNvSpPr txBox="1">
            <a:spLocks noGrp="1"/>
          </p:cNvSpPr>
          <p:nvPr>
            <p:ph type="subTitle" idx="3"/>
          </p:nvPr>
        </p:nvSpPr>
        <p:spPr>
          <a:xfrm>
            <a:off x="6028550" y="2647950"/>
            <a:ext cx="2067000" cy="1447800"/>
          </a:xfrm>
          <a:prstGeom prst="rect">
            <a:avLst/>
          </a:prstGeom>
        </p:spPr>
        <p:txBody>
          <a:bodyPr spcFirstLastPara="1" wrap="square" lIns="91425" tIns="91425" rIns="91425" bIns="91425" anchor="t" anchorCtr="0">
            <a:noAutofit/>
          </a:bodyPr>
          <a:lstStyle/>
          <a:p>
            <a:pPr marL="0" lvl="0" indent="0"/>
            <a:r>
              <a:rPr lang="en-US" dirty="0"/>
              <a:t>The estimated production cost of the Spotify clone software is about </a:t>
            </a:r>
            <a:r>
              <a:rPr lang="en-US" b="1" dirty="0"/>
              <a:t>$ 25,000 for Android </a:t>
            </a:r>
            <a:r>
              <a:rPr lang="en-US" dirty="0"/>
              <a:t>and </a:t>
            </a:r>
            <a:r>
              <a:rPr lang="en-US" b="1" dirty="0"/>
              <a:t>$ 35,000 for iPhone app</a:t>
            </a:r>
            <a:r>
              <a:rPr lang="en-US" dirty="0"/>
              <a:t> and </a:t>
            </a:r>
            <a:r>
              <a:rPr lang="en-US" b="1" dirty="0"/>
              <a:t>$ 15,000 for websites.</a:t>
            </a:r>
            <a:endParaRPr dirty="0"/>
          </a:p>
        </p:txBody>
      </p:sp>
      <p:sp>
        <p:nvSpPr>
          <p:cNvPr id="184" name="Google Shape;184;p40"/>
          <p:cNvSpPr txBox="1">
            <a:spLocks noGrp="1"/>
          </p:cNvSpPr>
          <p:nvPr>
            <p:ph type="subTitle" idx="5"/>
          </p:nvPr>
        </p:nvSpPr>
        <p:spPr>
          <a:xfrm>
            <a:off x="1048450" y="2724150"/>
            <a:ext cx="2067000" cy="1235100"/>
          </a:xfrm>
          <a:prstGeom prst="rect">
            <a:avLst/>
          </a:prstGeom>
        </p:spPr>
        <p:txBody>
          <a:bodyPr spcFirstLastPara="1" wrap="square" lIns="91425" tIns="91425" rIns="91425" bIns="91425" anchor="t" anchorCtr="0">
            <a:noAutofit/>
          </a:bodyPr>
          <a:lstStyle/>
          <a:p>
            <a:pPr marL="0" indent="0"/>
            <a:r>
              <a:rPr lang="en-US" dirty="0"/>
              <a:t>Spotify was reported to have a market share of 36 percent of the worldwide total of 305 million.</a:t>
            </a:r>
          </a:p>
          <a:p>
            <a:pPr marL="0" lvl="0" indent="0" algn="ctr" rtl="0">
              <a:spcBef>
                <a:spcPts val="0"/>
              </a:spcBef>
              <a:spcAft>
                <a:spcPts val="0"/>
              </a:spcAft>
              <a:buNone/>
            </a:pPr>
            <a:endParaRPr dirty="0"/>
          </a:p>
        </p:txBody>
      </p:sp>
      <p:sp>
        <p:nvSpPr>
          <p:cNvPr id="185" name="Google Shape;185;p40"/>
          <p:cNvSpPr txBox="1">
            <a:spLocks noGrp="1"/>
          </p:cNvSpPr>
          <p:nvPr>
            <p:ph type="title" idx="7"/>
          </p:nvPr>
        </p:nvSpPr>
        <p:spPr>
          <a:xfrm>
            <a:off x="3538500" y="173355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lvl="0"/>
            <a:br>
              <a:rPr lang="en" dirty="0"/>
            </a:br>
            <a:r>
              <a:rPr lang="en" dirty="0"/>
              <a:t>03</a:t>
            </a:r>
            <a:endParaRPr dirty="0"/>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4"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3581400" y="2114550"/>
            <a:ext cx="5410200" cy="1363025"/>
          </a:xfrm>
          <a:prstGeom prst="rect">
            <a:avLst/>
          </a:prstGeom>
        </p:spPr>
        <p:txBody>
          <a:bodyPr spcFirstLastPara="1" wrap="square" lIns="91425" tIns="91425" rIns="91425" bIns="91425" anchor="b" anchorCtr="0">
            <a:noAutofit/>
          </a:bodyPr>
          <a:lstStyle/>
          <a:p>
            <a:r>
              <a:rPr lang="en-US" sz="3600" dirty="0"/>
              <a:t>Pros and Cons Of </a:t>
            </a:r>
            <a:r>
              <a:rPr lang="en-US" sz="3600" dirty="0">
                <a:effectLst>
                  <a:glow rad="63500">
                    <a:schemeClr val="accent5">
                      <a:satMod val="175000"/>
                      <a:alpha val="40000"/>
                    </a:schemeClr>
                  </a:glow>
                </a:effectLst>
              </a:rPr>
              <a:t>Spotify</a:t>
            </a:r>
            <a:r>
              <a:rPr lang="en" sz="3600" dirty="0"/>
              <a:t>!!!!</a:t>
            </a:r>
            <a:endParaRPr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0"/>
            <a:ext cx="4629300" cy="941400"/>
          </a:xfrm>
        </p:spPr>
        <p:txBody>
          <a:bodyPr/>
          <a:lstStyle/>
          <a:p>
            <a:pPr algn="ctr"/>
            <a:r>
              <a:rPr lang="en-US" b="1" dirty="0"/>
              <a:t>PROS OF SPOTIFY CLONE</a:t>
            </a:r>
          </a:p>
        </p:txBody>
      </p:sp>
      <p:sp>
        <p:nvSpPr>
          <p:cNvPr id="3" name="Text Placeholder 2"/>
          <p:cNvSpPr>
            <a:spLocks noGrp="1"/>
          </p:cNvSpPr>
          <p:nvPr>
            <p:ph type="body" idx="1"/>
          </p:nvPr>
        </p:nvSpPr>
        <p:spPr>
          <a:xfrm>
            <a:off x="938500" y="1123950"/>
            <a:ext cx="4946400" cy="3429000"/>
          </a:xfrm>
        </p:spPr>
        <p:txBody>
          <a:bodyPr/>
          <a:lstStyle/>
          <a:p>
            <a:pPr marL="139700" indent="0">
              <a:buNone/>
            </a:pPr>
            <a:r>
              <a:rPr lang="en-US" b="1" dirty="0"/>
              <a:t>1.  Easy :</a:t>
            </a:r>
          </a:p>
          <a:p>
            <a:pPr marL="139700" indent="0">
              <a:buNone/>
            </a:pPr>
            <a:r>
              <a:rPr lang="en-US" b="1" dirty="0"/>
              <a:t>	</a:t>
            </a:r>
            <a:r>
              <a:rPr lang="en-US" dirty="0"/>
              <a:t>Everything you need to do to get started with Spotify registers for a free account. </a:t>
            </a:r>
          </a:p>
          <a:p>
            <a:pPr marL="139700" indent="0">
              <a:buNone/>
            </a:pPr>
            <a:r>
              <a:rPr lang="en-US" b="1" dirty="0"/>
              <a:t>2.  Compatibility :</a:t>
            </a:r>
          </a:p>
          <a:p>
            <a:pPr marL="139700" indent="0">
              <a:buNone/>
            </a:pPr>
            <a:r>
              <a:rPr lang="en-US" b="1" dirty="0"/>
              <a:t>	</a:t>
            </a:r>
            <a:r>
              <a:rPr lang="en-US" dirty="0"/>
              <a:t>One of Spotify ‘s features is its higher compatibility. </a:t>
            </a:r>
            <a:endParaRPr lang="en-US" b="1" dirty="0"/>
          </a:p>
          <a:p>
            <a:pPr marL="139700" indent="0">
              <a:buNone/>
            </a:pPr>
            <a:r>
              <a:rPr lang="en-US" b="1" dirty="0"/>
              <a:t>3.  Free Tier :</a:t>
            </a:r>
          </a:p>
          <a:p>
            <a:pPr marL="139700" indent="0">
              <a:buNone/>
            </a:pPr>
            <a:r>
              <a:rPr lang="en-US" dirty="0"/>
              <a:t>            Spotify also offers a free tier which means you can use Spotify absolutely free of charge.</a:t>
            </a:r>
          </a:p>
          <a:p>
            <a:pPr marL="139700" indent="0">
              <a:buNone/>
            </a:pPr>
            <a:r>
              <a:rPr lang="en-US" b="1" dirty="0"/>
              <a:t>4.  Music Collection :</a:t>
            </a:r>
          </a:p>
          <a:p>
            <a:pPr marL="139700" indent="0">
              <a:buNone/>
            </a:pPr>
            <a:r>
              <a:rPr lang="en-US" dirty="0"/>
              <a:t>         You can access its vast music library of “over 40 million tracks,” whether you’re a free and Premium user of Spotify. </a:t>
            </a:r>
          </a:p>
          <a:p>
            <a:pPr marL="139700" indent="0">
              <a:buNone/>
            </a:pPr>
            <a:r>
              <a:rPr lang="en-US" b="1" dirty="0"/>
              <a:t>5.  Sharing Music Experience :</a:t>
            </a:r>
          </a:p>
          <a:p>
            <a:pPr marL="139700" indent="0">
              <a:buNone/>
            </a:pPr>
            <a:r>
              <a:rPr lang="en-US" dirty="0"/>
              <a:t>           Listening to Spotify can be something    social.</a:t>
            </a:r>
          </a:p>
        </p:txBody>
      </p:sp>
    </p:spTree>
    <p:extLst>
      <p:ext uri="{BB962C8B-B14F-4D97-AF65-F5344CB8AC3E}">
        <p14:creationId xmlns:p14="http://schemas.microsoft.com/office/powerpoint/2010/main" val="1365721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438150"/>
            <a:ext cx="4629300" cy="685800"/>
          </a:xfrm>
        </p:spPr>
        <p:txBody>
          <a:bodyPr/>
          <a:lstStyle/>
          <a:p>
            <a:pPr algn="ctr"/>
            <a:r>
              <a:rPr lang="en-US" dirty="0"/>
              <a:t>CONS </a:t>
            </a:r>
            <a:r>
              <a:rPr lang="en-US" b="1" dirty="0"/>
              <a:t>OF SPOTIFY CLONE </a:t>
            </a:r>
            <a:r>
              <a:rPr lang="en-US" dirty="0"/>
              <a:t> </a:t>
            </a:r>
          </a:p>
        </p:txBody>
      </p:sp>
      <p:sp>
        <p:nvSpPr>
          <p:cNvPr id="3" name="Text Placeholder 2"/>
          <p:cNvSpPr>
            <a:spLocks noGrp="1"/>
          </p:cNvSpPr>
          <p:nvPr>
            <p:ph type="body" idx="1"/>
          </p:nvPr>
        </p:nvSpPr>
        <p:spPr>
          <a:xfrm>
            <a:off x="1066800" y="1276350"/>
            <a:ext cx="4946400" cy="3505200"/>
          </a:xfrm>
        </p:spPr>
        <p:txBody>
          <a:bodyPr/>
          <a:lstStyle/>
          <a:p>
            <a:pPr marL="139700" indent="0">
              <a:buNone/>
            </a:pPr>
            <a:r>
              <a:rPr lang="en-US" b="1" dirty="0"/>
              <a:t>1. Lack of Lyrical Features :</a:t>
            </a:r>
          </a:p>
          <a:p>
            <a:pPr marL="139700" indent="0">
              <a:buNone/>
            </a:pPr>
            <a:r>
              <a:rPr lang="en-US" dirty="0"/>
              <a:t>            Spotify removed its own feature for the lyrics. </a:t>
            </a:r>
          </a:p>
          <a:p>
            <a:pPr marL="139700" indent="0">
              <a:buNone/>
            </a:pPr>
            <a:r>
              <a:rPr lang="en-US" b="1" dirty="0"/>
              <a:t>2. Expensive :</a:t>
            </a:r>
          </a:p>
          <a:p>
            <a:pPr marL="139700" indent="0">
              <a:buNone/>
            </a:pPr>
            <a:r>
              <a:rPr lang="en-US" dirty="0"/>
              <a:t>            If you switch to the paid plan, you’ll have to pay every month irrespective of whether or not you’re using the service. </a:t>
            </a:r>
          </a:p>
          <a:p>
            <a:pPr marL="139700" indent="0">
              <a:buNone/>
            </a:pPr>
            <a:r>
              <a:rPr lang="en-US" b="1" dirty="0"/>
              <a:t>3. Sound Quality :</a:t>
            </a:r>
          </a:p>
          <a:p>
            <a:pPr marL="139700" indent="0">
              <a:buNone/>
            </a:pPr>
            <a:r>
              <a:rPr lang="en-US" dirty="0"/>
              <a:t>	Weak quality of sound for free users. </a:t>
            </a:r>
          </a:p>
          <a:p>
            <a:pPr marL="139700" indent="0">
              <a:buNone/>
            </a:pPr>
            <a:r>
              <a:rPr lang="en-US" b="1" dirty="0"/>
              <a:t>4.  Not Available in all Countries :  </a:t>
            </a:r>
          </a:p>
          <a:p>
            <a:pPr marL="139700" indent="0">
              <a:buNone/>
            </a:pPr>
            <a:r>
              <a:rPr lang="en-US" b="1" dirty="0"/>
              <a:t>    </a:t>
            </a:r>
            <a:r>
              <a:rPr lang="en-US" dirty="0"/>
              <a:t>Available juts within a small number of countries. </a:t>
            </a:r>
          </a:p>
          <a:p>
            <a:pPr marL="139700" indent="0">
              <a:buNone/>
            </a:pPr>
            <a:r>
              <a:rPr lang="en-US" b="1" dirty="0"/>
              <a:t>5.  Ads :</a:t>
            </a:r>
          </a:p>
          <a:p>
            <a:pPr marL="139700" indent="0">
              <a:buNone/>
            </a:pPr>
            <a:r>
              <a:rPr lang="en-US" b="1" dirty="0"/>
              <a:t>        </a:t>
            </a:r>
            <a:r>
              <a:rPr lang="en-US" dirty="0"/>
              <a:t>Spotify users have to listen to audio advertisements between their favourite songs and podcast shows if they use the free account. </a:t>
            </a:r>
          </a:p>
        </p:txBody>
      </p:sp>
    </p:spTree>
    <p:extLst>
      <p:ext uri="{BB962C8B-B14F-4D97-AF65-F5344CB8AC3E}">
        <p14:creationId xmlns:p14="http://schemas.microsoft.com/office/powerpoint/2010/main" val="3188769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53638" y="433072"/>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Spotify Clone Features:</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352550"/>
            <a:ext cx="5638800" cy="3200400"/>
          </a:xfrm>
          <a:prstGeom prst="rect">
            <a:avLst/>
          </a:prstGeom>
          <a:scene3d>
            <a:camera prst="orthographicFront"/>
            <a:lightRig rig="threePt" dir="t"/>
          </a:scene3d>
          <a:sp3d>
            <a:bevelT/>
          </a:sp3d>
        </p:spPr>
      </p:pic>
      <p:sp>
        <p:nvSpPr>
          <p:cNvPr id="5" name="TextBox 4"/>
          <p:cNvSpPr txBox="1"/>
          <p:nvPr/>
        </p:nvSpPr>
        <p:spPr>
          <a:xfrm>
            <a:off x="6629400" y="1885950"/>
            <a:ext cx="2286000" cy="2246769"/>
          </a:xfrm>
          <a:prstGeom prst="rect">
            <a:avLst/>
          </a:prstGeom>
          <a:noFill/>
        </p:spPr>
        <p:txBody>
          <a:bodyPr wrap="square" rtlCol="0">
            <a:spAutoFit/>
          </a:bodyPr>
          <a:lstStyle/>
          <a:p>
            <a:r>
              <a:rPr lang="en-US" dirty="0">
                <a:solidFill>
                  <a:schemeClr val="bg1"/>
                </a:solidFill>
              </a:rPr>
              <a:t>1. Listen offline</a:t>
            </a:r>
          </a:p>
          <a:p>
            <a:r>
              <a:rPr lang="en-US" dirty="0">
                <a:solidFill>
                  <a:schemeClr val="bg1"/>
                </a:solidFill>
              </a:rPr>
              <a:t>2. Easy to use</a:t>
            </a:r>
          </a:p>
          <a:p>
            <a:r>
              <a:rPr lang="en-US" dirty="0">
                <a:solidFill>
                  <a:schemeClr val="bg1"/>
                </a:solidFill>
              </a:rPr>
              <a:t>3. Free subscription</a:t>
            </a:r>
          </a:p>
          <a:p>
            <a:r>
              <a:rPr lang="en-US" dirty="0">
                <a:solidFill>
                  <a:schemeClr val="bg1"/>
                </a:solidFill>
              </a:rPr>
              <a:t>4. Large music catalogue</a:t>
            </a:r>
          </a:p>
          <a:p>
            <a:r>
              <a:rPr lang="en-US" dirty="0">
                <a:solidFill>
                  <a:schemeClr val="bg1"/>
                </a:solidFill>
              </a:rPr>
              <a:t>5. Voice quality</a:t>
            </a:r>
          </a:p>
          <a:p>
            <a:r>
              <a:rPr lang="en-US" dirty="0">
                <a:solidFill>
                  <a:schemeClr val="bg1"/>
                </a:solidFill>
              </a:rPr>
              <a:t>6. View lyrics</a:t>
            </a:r>
          </a:p>
          <a:p>
            <a:r>
              <a:rPr lang="en-US" dirty="0">
                <a:solidFill>
                  <a:schemeClr val="bg1"/>
                </a:solidFill>
              </a:rPr>
              <a:t>7. Auto play</a:t>
            </a:r>
          </a:p>
          <a:p>
            <a:r>
              <a:rPr lang="en-US" dirty="0">
                <a:solidFill>
                  <a:schemeClr val="bg1"/>
                </a:solidFill>
              </a:rPr>
              <a:t>8. Shuffle play</a:t>
            </a:r>
          </a:p>
          <a:p>
            <a:r>
              <a:rPr lang="en-US" dirty="0">
                <a:solidFill>
                  <a:schemeClr val="bg1"/>
                </a:solidFill>
              </a:rPr>
              <a:t>9. Podcasts</a:t>
            </a:r>
          </a:p>
          <a:p>
            <a:r>
              <a:rPr lang="en-US" dirty="0">
                <a:solidFill>
                  <a:schemeClr val="bg1"/>
                </a:solidFill>
              </a:rPr>
              <a:t>10.Play queue &amp; History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LANGUAUES</a:t>
            </a:r>
            <a:endParaRPr sz="3200" b="1"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Three languages are used in spotify clone app!!!!</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Languages used in spotify clone:</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3538497" y="263295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JAVA SCRIPT</a:t>
            </a:r>
            <a:endParaRPr dirty="0"/>
          </a:p>
        </p:txBody>
      </p:sp>
      <p:sp>
        <p:nvSpPr>
          <p:cNvPr id="236" name="Google Shape;236;p46"/>
          <p:cNvSpPr txBox="1">
            <a:spLocks noGrp="1"/>
          </p:cNvSpPr>
          <p:nvPr>
            <p:ph type="subTitle" idx="1"/>
          </p:nvPr>
        </p:nvSpPr>
        <p:spPr>
          <a:xfrm>
            <a:off x="3538497" y="3333750"/>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JAVA  SCRIPT  is used  for working of spotify  clone app</a:t>
            </a:r>
            <a:endParaRPr dirty="0"/>
          </a:p>
        </p:txBody>
      </p:sp>
      <p:sp>
        <p:nvSpPr>
          <p:cNvPr id="237" name="Google Shape;237;p46"/>
          <p:cNvSpPr txBox="1">
            <a:spLocks noGrp="1"/>
          </p:cNvSpPr>
          <p:nvPr>
            <p:ph type="title" idx="2"/>
          </p:nvPr>
        </p:nvSpPr>
        <p:spPr>
          <a:xfrm>
            <a:off x="6028550" y="263295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CSS</a:t>
            </a:r>
            <a:endParaRPr dirty="0"/>
          </a:p>
        </p:txBody>
      </p:sp>
      <p:sp>
        <p:nvSpPr>
          <p:cNvPr id="238" name="Google Shape;238;p46"/>
          <p:cNvSpPr txBox="1">
            <a:spLocks noGrp="1"/>
          </p:cNvSpPr>
          <p:nvPr>
            <p:ph type="subTitle" idx="3"/>
          </p:nvPr>
        </p:nvSpPr>
        <p:spPr>
          <a:xfrm>
            <a:off x="6042100" y="3333750"/>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CSS is used for designing purpose </a:t>
            </a:r>
            <a:endParaRPr dirty="0"/>
          </a:p>
        </p:txBody>
      </p:sp>
      <p:sp>
        <p:nvSpPr>
          <p:cNvPr id="239" name="Google Shape;239;p46"/>
          <p:cNvSpPr txBox="1">
            <a:spLocks noGrp="1"/>
          </p:cNvSpPr>
          <p:nvPr>
            <p:ph type="title" idx="5"/>
          </p:nvPr>
        </p:nvSpPr>
        <p:spPr>
          <a:xfrm>
            <a:off x="1026200" y="257175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HTML</a:t>
            </a:r>
            <a:endParaRPr dirty="0"/>
          </a:p>
        </p:txBody>
      </p:sp>
      <p:sp>
        <p:nvSpPr>
          <p:cNvPr id="240" name="Google Shape;240;p46"/>
          <p:cNvSpPr txBox="1">
            <a:spLocks noGrp="1"/>
          </p:cNvSpPr>
          <p:nvPr>
            <p:ph type="subTitle" idx="6"/>
          </p:nvPr>
        </p:nvSpPr>
        <p:spPr>
          <a:xfrm>
            <a:off x="1026200" y="3329746"/>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HTML is being used for creating and desisning purpose of UI</a:t>
            </a:r>
            <a:endParaRPr dirty="0"/>
          </a:p>
        </p:txBody>
      </p:sp>
      <p:cxnSp>
        <p:nvCxnSpPr>
          <p:cNvPr id="241" name="Google Shape;241;p46"/>
          <p:cNvCxnSpPr/>
          <p:nvPr/>
        </p:nvCxnSpPr>
        <p:spPr>
          <a:xfrm>
            <a:off x="4436097" y="3257550"/>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p:nvPr/>
        </p:nvCxnSpPr>
        <p:spPr>
          <a:xfrm>
            <a:off x="6939700" y="3257550"/>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1853750" y="3181350"/>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577</TotalTime>
  <Words>969</Words>
  <Application>Microsoft Office PowerPoint</Application>
  <PresentationFormat>On-screen Show (16:9)</PresentationFormat>
  <Paragraphs>132</Paragraphs>
  <Slides>17</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Montserrat</vt:lpstr>
      <vt:lpstr>Montserrat ExtraBold</vt:lpstr>
      <vt:lpstr>Arial</vt:lpstr>
      <vt:lpstr>Wingdings</vt:lpstr>
      <vt:lpstr>Montserrat Medium</vt:lpstr>
      <vt:lpstr>Futuristic Background by Slidesgo</vt:lpstr>
      <vt:lpstr>SPOTIFY CLONE</vt:lpstr>
      <vt:lpstr>INTRODUCTION</vt:lpstr>
      <vt:lpstr>01</vt:lpstr>
      <vt:lpstr>Pros and Cons Of Spotify!!!!</vt:lpstr>
      <vt:lpstr>PROS OF SPOTIFY CLONE</vt:lpstr>
      <vt:lpstr>CONS OF SPOTIFY CLONE  </vt:lpstr>
      <vt:lpstr>Spotify Clone Features:</vt:lpstr>
      <vt:lpstr>LANGUAUES</vt:lpstr>
      <vt:lpstr>Languages used in spotify clone:</vt:lpstr>
      <vt:lpstr>HTML :</vt:lpstr>
      <vt:lpstr>JAVA SCRIPT :</vt:lpstr>
      <vt:lpstr>CSS :</vt:lpstr>
      <vt:lpstr>SPOTIFY EARNINGS: </vt:lpstr>
      <vt:lpstr>Comparison of music application development costs in detail :</vt:lpstr>
      <vt:lpstr>A SUMMARY IS GOOD!</vt:lpstr>
      <vt:lpstr>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 CLONE</dc:title>
  <dc:creator>Chetana Ammu</dc:creator>
  <cp:lastModifiedBy>Arbaazkhan Soudagar</cp:lastModifiedBy>
  <cp:revision>23</cp:revision>
  <dcterms:modified xsi:type="dcterms:W3CDTF">2021-11-12T13:44:06Z</dcterms:modified>
</cp:coreProperties>
</file>